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062" r:id="rId2"/>
    <p:sldId id="2064" r:id="rId3"/>
    <p:sldId id="2065" r:id="rId4"/>
    <p:sldId id="2066" r:id="rId5"/>
    <p:sldId id="2067" r:id="rId6"/>
    <p:sldId id="2017" r:id="rId7"/>
    <p:sldId id="2068" r:id="rId8"/>
    <p:sldId id="2060" r:id="rId9"/>
    <p:sldId id="2022" r:id="rId10"/>
    <p:sldId id="2069" r:id="rId11"/>
    <p:sldId id="2034" r:id="rId12"/>
    <p:sldId id="2033" r:id="rId13"/>
    <p:sldId id="2040" r:id="rId14"/>
    <p:sldId id="2070" r:id="rId15"/>
    <p:sldId id="2071" r:id="rId16"/>
    <p:sldId id="2036" r:id="rId17"/>
    <p:sldId id="2073" r:id="rId18"/>
    <p:sldId id="2074" r:id="rId19"/>
    <p:sldId id="2075" r:id="rId20"/>
    <p:sldId id="2076" r:id="rId21"/>
    <p:sldId id="2077" r:id="rId22"/>
    <p:sldId id="2078" r:id="rId23"/>
    <p:sldId id="2082" r:id="rId24"/>
    <p:sldId id="2083" r:id="rId25"/>
    <p:sldId id="2084" r:id="rId26"/>
    <p:sldId id="2085" r:id="rId27"/>
    <p:sldId id="2086" r:id="rId28"/>
    <p:sldId id="2052" r:id="rId29"/>
    <p:sldId id="2063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 snapToObjects="1">
      <p:cViewPr>
        <p:scale>
          <a:sx n="50" d="100"/>
          <a:sy n="50" d="100"/>
        </p:scale>
        <p:origin x="588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25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B48B92F-CB0D-7D41-A3C6-26C8A17F27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979A65-F710-7249-944C-598518F455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FD0FB-DD27-EA4A-8793-0D2C50F7426D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787559-B366-7348-961F-074AE52660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5D6FDD5-5E58-D146-988D-6DFC6C95F9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DFBB9-34CA-4643-9858-0DB8DDB758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32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036CB-C09B-744B-A260-216D05C96608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107C3-F445-A445-8AEC-5B9A4797B9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24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DA8F3-5829-F64A-8310-B53460A2E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" y="1264921"/>
            <a:ext cx="12181840" cy="3572188"/>
          </a:xfrm>
        </p:spPr>
        <p:txBody>
          <a:bodyPr anchor="ctr"/>
          <a:lstStyle>
            <a:lvl1pPr algn="ctr">
              <a:defRPr sz="6000">
                <a:solidFill>
                  <a:srgbClr val="00B0F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27A60C-D47B-3B45-B813-2B1B067E6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3711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7A3332D-4C1B-804F-A01A-EEB0F9DFE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48" y="57857"/>
            <a:ext cx="2458720" cy="12662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335D4A-8B87-8142-9414-CBD0AE72A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07834" y="241078"/>
            <a:ext cx="2499436" cy="89979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FCC02F0-0415-804A-A21A-BF5FC65190AC}"/>
              </a:ext>
            </a:extLst>
          </p:cNvPr>
          <p:cNvSpPr/>
          <p:nvPr userDrawn="1"/>
        </p:nvSpPr>
        <p:spPr>
          <a:xfrm>
            <a:off x="1" y="0"/>
            <a:ext cx="3601782" cy="1475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29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9C478-69EF-CE4F-91E1-6B41D09F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C3FFF6-643B-3144-962E-EE138523F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6A4EB6-2D27-3B49-8EB1-4CA85FF2E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4FC94-3BB5-0F43-9040-E24B9AFD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B1EA58-0536-2048-A8BB-4D5125E0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22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C7DB32-3A0D-844D-A380-3C887628A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CAFE47-B79D-1E47-8A63-4F456372C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BD31C-2A45-7B40-9746-3EDCD31E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B5BD3A-F07B-E14A-B855-DB7342A0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E18724-95AB-D540-8CE8-96B5D9A9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39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BE401-C14D-AE4C-AD8E-9B0E90A78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E5E1E5-EDE0-1C49-B4D8-0958C5954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6377E8-C6E3-6144-962D-AC2BBF48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81C8EC-CE18-0741-A129-5F39B677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7C5493-3BA0-024C-B0C0-234EEE7B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19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EF148-9053-7A44-946D-54BD08F4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D00141-66E5-CF4A-B963-50166A471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074752-3CB9-A54C-95DF-B676E663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DF02AE-2468-E74E-A49C-F734FBE4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1FB638-6FC1-9649-9A89-56902ECB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2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45A33-02C5-D243-8BFA-C901811D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5DC3B1-62D5-5F41-9B7F-E4D255A99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E689AF-5E33-CC48-ABFC-DB9B2DE7C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B34956-CA37-EA4E-9244-DEC8A858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036871-D842-9E45-B974-69077686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422BDB-7EEC-B744-9E69-FF230B08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5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06D92-C960-6B44-B8CB-82338DFE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DDC69C-C39E-A142-93CB-BE38A0D72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2CBA83-64D6-E24B-BBBB-895810073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5309B2-ECEF-6E46-862C-131DB5AC0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48BDB3-4509-EC47-98BF-7E4D2AC9C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B0CAE1-A6CC-7E42-808A-307E9E10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C8668AF-DE66-F446-BADA-A9DD37C6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04C603-BB4F-DA47-82B6-1A3A68D5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97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15908-F542-6F42-A0EA-BAFF9C1C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52BC28-223D-B74A-B08F-4744C596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812889-CAC4-B946-886F-CF104E1B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74BF40-4995-9749-85EC-713ABAEB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6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84B9D6-E8A8-FD4D-A299-E7DD4CEA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7D4A90A-A6C4-D84B-95D5-B9013D1E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8573DA-7FB4-2049-AD63-812D4DEC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40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609B6-33E5-8340-B92E-FAAB1FB9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C11DCF-D542-EA48-95F5-90FD30ED1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15B42C-5CF8-8C49-9BD1-84F3650FC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43DF50-4D80-A643-BEF3-260540014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695DAE-E9CE-894B-8E2D-858C5972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D993CF-4390-6D4C-9061-41DBF188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11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6F3F3-75F8-AC41-B50C-85A514B7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15EA2D-ADC6-6B4B-87DE-21143530E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A5B098-4845-444D-86F5-764C42ADA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3E2F10-56DE-1B4A-A1D7-5768A9CB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4BBEF9-8CA8-8D41-88F0-FEC5456D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EF4CE7-02D0-EC49-80DA-9D5A17D6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04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7B66553-CD11-1845-BAE5-854D8234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10769600" cy="134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7B6C39-AB19-B843-82A6-ECCBE691A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41120"/>
            <a:ext cx="12192000" cy="4835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98F0DE-2000-3345-8736-0B31DC214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6170C-F288-2A42-BE43-48A08B8152D2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437F8-B5A6-4645-8A37-E36CEA9F3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32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64C778-56C4-9E48-9D49-3D2FB3A4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67660-5FF8-A040-A555-C6AE88F2F48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B1ED690-BA76-BD42-971C-99871E757E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7" y="15089"/>
            <a:ext cx="1010653" cy="5204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FBC841-2D53-E747-95E1-36316711C7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70" y="535575"/>
            <a:ext cx="967061" cy="3481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9BAC71D-DD0D-734A-B77E-E2E760414A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1" y="851059"/>
            <a:ext cx="1147863" cy="5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3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050"/>
        </a:buClr>
        <a:buFont typeface="Wingdings" pitchFamily="2" charset="2"/>
        <a:buChar char="§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Courier New" panose="02070309020205020404" pitchFamily="49" charset="0"/>
        <a:buChar char="o"/>
        <a:defRPr sz="3600" kern="1200">
          <a:solidFill>
            <a:srgbClr val="0070C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Cambria" panose="02040503050406030204" pitchFamily="18" charset="0"/>
        <a:buChar char="⎼"/>
        <a:defRPr sz="3600" kern="1200">
          <a:solidFill>
            <a:srgbClr val="00B05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xterior, naturaleza, montaña, pista&#10;&#10;Descripción generada automáticamente">
            <a:extLst>
              <a:ext uri="{FF2B5EF4-FFF2-40B4-BE49-F238E27FC236}">
                <a16:creationId xmlns:a16="http://schemas.microsoft.com/office/drawing/2014/main" id="{39E29BAE-AD7B-404E-AD02-8A30EF3D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" y="0"/>
            <a:ext cx="6085840" cy="6858000"/>
          </a:xfrm>
          <a:prstGeom prst="rect">
            <a:avLst/>
          </a:prstGeom>
        </p:spPr>
      </p:pic>
      <p:pic>
        <p:nvPicPr>
          <p:cNvPr id="12" name="Imagen 11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2316B4A9-B4A4-F64E-A4C5-95D3EE6BE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39" y="0"/>
            <a:ext cx="6096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5AB9438-B830-6947-AAFC-5D334ED4B394}"/>
              </a:ext>
            </a:extLst>
          </p:cNvPr>
          <p:cNvSpPr/>
          <p:nvPr/>
        </p:nvSpPr>
        <p:spPr>
          <a:xfrm>
            <a:off x="1" y="0"/>
            <a:ext cx="1218183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0000">
                <a:schemeClr val="bg1"/>
              </a:gs>
              <a:gs pos="6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64E0F0-F961-0147-8147-E735F6120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448" y="1346914"/>
            <a:ext cx="4676541" cy="2178736"/>
          </a:xfrm>
        </p:spPr>
        <p:txBody>
          <a:bodyPr anchor="ctr">
            <a:normAutofit fontScale="90000"/>
          </a:bodyPr>
          <a:lstStyle/>
          <a:p>
            <a:r>
              <a:rPr lang="es-ES" dirty="0"/>
              <a:t>Declaración Ambiental de Producto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9A4196-79E2-B14C-80A6-F321529F68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850" y="3260434"/>
            <a:ext cx="4127500" cy="1879600"/>
          </a:xfrm>
          <a:prstGeom prst="rect">
            <a:avLst/>
          </a:prstGeom>
        </p:spPr>
      </p:pic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FD74A96-1557-554D-8C3B-E6891596F2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48" y="57857"/>
            <a:ext cx="2458720" cy="12662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CA8BC1B-F565-584C-9CCC-7A0A98EB8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834" y="241078"/>
            <a:ext cx="2499436" cy="899797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9BEBBFEF-4E21-584E-8A80-349F4E92E8F4}"/>
              </a:ext>
            </a:extLst>
          </p:cNvPr>
          <p:cNvSpPr txBox="1">
            <a:spLocks/>
          </p:cNvSpPr>
          <p:nvPr/>
        </p:nvSpPr>
        <p:spPr>
          <a:xfrm>
            <a:off x="3470564" y="5082179"/>
            <a:ext cx="5085827" cy="1717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Courier New" panose="02070309020205020404" pitchFamily="49" charset="0"/>
              <a:buNone/>
              <a:defRPr sz="2000" kern="120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mbria" panose="02040503050406030204" pitchFamily="18" charset="0"/>
              <a:buNone/>
              <a:defRPr sz="1800" kern="1200">
                <a:solidFill>
                  <a:srgbClr val="00B050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/>
              <a:t>Arturo Alarcón Barrio</a:t>
            </a:r>
          </a:p>
          <a:p>
            <a:r>
              <a:rPr lang="es-ES" dirty="0"/>
              <a:t>Jefe de Área de Sostenibilidad y Construcción Sostenible</a:t>
            </a:r>
          </a:p>
          <a:p>
            <a:r>
              <a:rPr lang="es-ES" dirty="0"/>
              <a:t>IECA</a:t>
            </a:r>
          </a:p>
        </p:txBody>
      </p:sp>
    </p:spTree>
    <p:extLst>
      <p:ext uri="{BB962C8B-B14F-4D97-AF65-F5344CB8AC3E}">
        <p14:creationId xmlns:p14="http://schemas.microsoft.com/office/powerpoint/2010/main" val="41360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81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281 0.24861 L 0.25068 -0.11455" pathEditMode="relative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068 -0.11455 L -0.14313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4313 -0.24861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BA521-C507-4261-BE43-BCF9C50A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Antes de empezar, relleno de celdas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D4C848-1F8D-4CE7-9125-749B337C9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1" t="44260" r="10625" b="24259"/>
          <a:stretch/>
        </p:blipFill>
        <p:spPr>
          <a:xfrm>
            <a:off x="1600200" y="1117600"/>
            <a:ext cx="9613900" cy="215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2A062A-F22F-4E79-8826-EBB97453F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9" t="53704" r="11667" b="29259"/>
          <a:stretch/>
        </p:blipFill>
        <p:spPr>
          <a:xfrm>
            <a:off x="1460500" y="3416300"/>
            <a:ext cx="9613900" cy="1168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9D96EB-BE7F-4BEC-A2CD-ACBD3D278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8" t="44630" r="19479" b="38333"/>
          <a:stretch/>
        </p:blipFill>
        <p:spPr>
          <a:xfrm>
            <a:off x="1600200" y="4767580"/>
            <a:ext cx="85725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13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0D27B-78F5-F04F-9A27-E304E1F8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5807740" cy="1341120"/>
          </a:xfrm>
        </p:spPr>
        <p:txBody>
          <a:bodyPr anchor="ctr"/>
          <a:lstStyle/>
          <a:p>
            <a:r>
              <a:rPr lang="es-ES" dirty="0"/>
              <a:t>Identificación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6DAE5F-5008-482F-B39D-28BD9AEB0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" t="26481" r="31667" b="50000"/>
          <a:stretch/>
        </p:blipFill>
        <p:spPr>
          <a:xfrm>
            <a:off x="5949940" y="1179640"/>
            <a:ext cx="5327660" cy="10705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5C5D2C-9263-4161-8B75-EAB97A426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" t="26481" r="60467" b="50000"/>
          <a:stretch/>
        </p:blipFill>
        <p:spPr>
          <a:xfrm>
            <a:off x="462141" y="2462566"/>
            <a:ext cx="11410884" cy="40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0D27B-78F5-F04F-9A27-E304E1F8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5807740" cy="1341120"/>
          </a:xfrm>
        </p:spPr>
        <p:txBody>
          <a:bodyPr anchor="ctr"/>
          <a:lstStyle/>
          <a:p>
            <a:r>
              <a:rPr lang="es-ES" dirty="0"/>
              <a:t>Tipo de centro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9BFD5CB-2170-4847-ADFB-24D5FA08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80522"/>
            <a:ext cx="12191999" cy="3677478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Menús desplegables para elegir la(s) opción(es) adecuada(s)</a:t>
            </a:r>
          </a:p>
          <a:p>
            <a:r>
              <a:rPr lang="es-ES" dirty="0"/>
              <a:t>Tipo de explotación:</a:t>
            </a:r>
          </a:p>
          <a:p>
            <a:pPr lvl="1"/>
            <a:r>
              <a:rPr lang="es-ES" dirty="0"/>
              <a:t>Cantera CON planta de tratamiento</a:t>
            </a:r>
          </a:p>
          <a:p>
            <a:pPr lvl="1"/>
            <a:r>
              <a:rPr lang="es-ES" dirty="0"/>
              <a:t>Cantera SIN planta de tratamiento</a:t>
            </a:r>
          </a:p>
          <a:p>
            <a:pPr lvl="1"/>
            <a:r>
              <a:rPr lang="es-ES" dirty="0"/>
              <a:t>Gravera CON planta de tratamiento</a:t>
            </a:r>
          </a:p>
          <a:p>
            <a:pPr lvl="1"/>
            <a:r>
              <a:rPr lang="es-ES" dirty="0"/>
              <a:t>Gravera SIN planta de tratamiento</a:t>
            </a:r>
          </a:p>
          <a:p>
            <a:pPr lvl="1"/>
            <a:r>
              <a:rPr lang="es-ES" dirty="0"/>
              <a:t>Planta de tratamiento SIN explotación</a:t>
            </a:r>
          </a:p>
          <a:p>
            <a:r>
              <a:rPr lang="es-ES" dirty="0"/>
              <a:t>Preguntas adicionales sobre la existencia de plantas de </a:t>
            </a:r>
            <a:r>
              <a:rPr lang="es-ES" dirty="0" err="1"/>
              <a:t>RCDs</a:t>
            </a:r>
            <a:r>
              <a:rPr lang="es-ES" dirty="0"/>
              <a:t>, escorias etc.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BB8F9B-8307-4B36-AAB2-E18574A41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" t="50000" r="60365" b="23704"/>
          <a:stretch/>
        </p:blipFill>
        <p:spPr>
          <a:xfrm>
            <a:off x="3426888" y="967304"/>
            <a:ext cx="5338221" cy="22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0D27B-78F5-F04F-9A27-E304E1F8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5807740" cy="1341120"/>
          </a:xfrm>
        </p:spPr>
        <p:txBody>
          <a:bodyPr anchor="ctr">
            <a:normAutofit fontScale="90000"/>
          </a:bodyPr>
          <a:lstStyle/>
          <a:p>
            <a:r>
              <a:rPr lang="es-ES" dirty="0"/>
              <a:t>Tipo de áridos producidos</a:t>
            </a:r>
            <a:br>
              <a:rPr lang="es-ES" dirty="0"/>
            </a:br>
            <a:r>
              <a:rPr lang="es-ES" dirty="0"/>
              <a:t>Áridos naturales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9BFD5CB-2170-4847-ADFB-24D5FA08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778" y="470407"/>
            <a:ext cx="4498421" cy="1610796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Tipo de roca (27 tipos diferentes), con posibilidad de señalar hasta 5 tipos diferentes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16A295-18FC-4583-BC7B-12A869F2F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" t="21296" r="44062" b="42122"/>
          <a:stretch/>
        </p:blipFill>
        <p:spPr>
          <a:xfrm>
            <a:off x="339747" y="2081203"/>
            <a:ext cx="10952045" cy="43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3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B7D898-83CA-4CA7-8FF4-A171D94E6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" t="52592" r="44167" b="15941"/>
          <a:stretch/>
        </p:blipFill>
        <p:spPr>
          <a:xfrm>
            <a:off x="288260" y="2496820"/>
            <a:ext cx="11542316" cy="38608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72EEEE0-DD98-4A7C-9D71-21F984F84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5807740" cy="1341120"/>
          </a:xfrm>
        </p:spPr>
        <p:txBody>
          <a:bodyPr anchor="ctr">
            <a:normAutofit fontScale="90000"/>
          </a:bodyPr>
          <a:lstStyle/>
          <a:p>
            <a:r>
              <a:rPr lang="es-ES" dirty="0"/>
              <a:t>Tipo de áridos producidos</a:t>
            </a:r>
            <a:br>
              <a:rPr lang="es-ES" dirty="0"/>
            </a:br>
            <a:r>
              <a:rPr lang="es-ES" dirty="0"/>
              <a:t>Áridos reciclados</a:t>
            </a:r>
          </a:p>
        </p:txBody>
      </p:sp>
    </p:spTree>
    <p:extLst>
      <p:ext uri="{BB962C8B-B14F-4D97-AF65-F5344CB8AC3E}">
        <p14:creationId xmlns:p14="http://schemas.microsoft.com/office/powerpoint/2010/main" val="283303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4B1414-1F45-4B93-B252-99BD4ADA0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t="44502" r="44584" b="20000"/>
          <a:stretch/>
        </p:blipFill>
        <p:spPr>
          <a:xfrm>
            <a:off x="635000" y="2438400"/>
            <a:ext cx="11087100" cy="440932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7726163-C7E9-4EC6-91E5-FFFBFE20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5807740" cy="1341120"/>
          </a:xfrm>
        </p:spPr>
        <p:txBody>
          <a:bodyPr anchor="ctr">
            <a:normAutofit fontScale="90000"/>
          </a:bodyPr>
          <a:lstStyle/>
          <a:p>
            <a:r>
              <a:rPr lang="es-ES" dirty="0"/>
              <a:t>Tipo de áridos producidos</a:t>
            </a:r>
            <a:br>
              <a:rPr lang="es-ES" dirty="0"/>
            </a:br>
            <a:r>
              <a:rPr lang="es-ES" dirty="0"/>
              <a:t>Áridos artificiales</a:t>
            </a:r>
          </a:p>
        </p:txBody>
      </p:sp>
    </p:spTree>
    <p:extLst>
      <p:ext uri="{BB962C8B-B14F-4D97-AF65-F5344CB8AC3E}">
        <p14:creationId xmlns:p14="http://schemas.microsoft.com/office/powerpoint/2010/main" val="1525541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0D27B-78F5-F04F-9A27-E304E1F8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5807740" cy="1341120"/>
          </a:xfrm>
        </p:spPr>
        <p:txBody>
          <a:bodyPr anchor="ctr"/>
          <a:lstStyle/>
          <a:p>
            <a:r>
              <a:rPr lang="es-ES" dirty="0" err="1"/>
              <a:t>Daps</a:t>
            </a:r>
            <a:r>
              <a:rPr lang="es-ES" dirty="0"/>
              <a:t> áridos naturales explotación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965E00-E1F2-4379-87BC-8B5D115FA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21481" r="21041" b="36482"/>
          <a:stretch/>
        </p:blipFill>
        <p:spPr>
          <a:xfrm>
            <a:off x="927443" y="1379220"/>
            <a:ext cx="10325671" cy="31546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6EA1214-63FC-46EC-AEBA-691878573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" t="37222" r="20937" b="33703"/>
          <a:stretch/>
        </p:blipFill>
        <p:spPr>
          <a:xfrm>
            <a:off x="1321143" y="4572000"/>
            <a:ext cx="1012440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6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32D0D7-0C22-4F36-B656-644419606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" t="32593" r="20833" b="17037"/>
          <a:stretch/>
        </p:blipFill>
        <p:spPr>
          <a:xfrm>
            <a:off x="190499" y="2235200"/>
            <a:ext cx="11966015" cy="43688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5231C51-9FB5-49AB-8D7E-429F2BAE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152400"/>
            <a:ext cx="8585200" cy="1341120"/>
          </a:xfrm>
        </p:spPr>
        <p:txBody>
          <a:bodyPr anchor="ctr">
            <a:normAutofit fontScale="90000"/>
          </a:bodyPr>
          <a:lstStyle/>
          <a:p>
            <a:r>
              <a:rPr lang="es-ES" dirty="0" err="1"/>
              <a:t>Daps</a:t>
            </a:r>
            <a:r>
              <a:rPr lang="es-ES" dirty="0"/>
              <a:t> áridos naturales explotación </a:t>
            </a:r>
            <a:br>
              <a:rPr lang="es-ES" dirty="0"/>
            </a:br>
            <a:r>
              <a:rPr lang="es-ES" dirty="0"/>
              <a:t>consumos anuales EXPLOSIVOS</a:t>
            </a:r>
            <a:br>
              <a:rPr lang="es-ES" dirty="0"/>
            </a:br>
            <a:r>
              <a:rPr lang="es-ES" dirty="0"/>
              <a:t>TABLA 1</a:t>
            </a:r>
          </a:p>
        </p:txBody>
      </p:sp>
    </p:spTree>
    <p:extLst>
      <p:ext uri="{BB962C8B-B14F-4D97-AF65-F5344CB8AC3E}">
        <p14:creationId xmlns:p14="http://schemas.microsoft.com/office/powerpoint/2010/main" val="2250155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510F871-3849-4B11-A250-99513EBD2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33333" r="7187" b="32963"/>
          <a:stretch/>
        </p:blipFill>
        <p:spPr>
          <a:xfrm>
            <a:off x="812800" y="3759200"/>
            <a:ext cx="11125200" cy="23114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D082655-8527-47EA-AC90-C58BF168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152400"/>
            <a:ext cx="8585200" cy="1341120"/>
          </a:xfrm>
        </p:spPr>
        <p:txBody>
          <a:bodyPr anchor="ctr">
            <a:normAutofit fontScale="90000"/>
          </a:bodyPr>
          <a:lstStyle/>
          <a:p>
            <a:r>
              <a:rPr lang="es-ES" dirty="0" err="1"/>
              <a:t>Daps</a:t>
            </a:r>
            <a:r>
              <a:rPr lang="es-ES" dirty="0"/>
              <a:t> áridos naturales explotación </a:t>
            </a:r>
            <a:br>
              <a:rPr lang="es-ES" dirty="0"/>
            </a:br>
            <a:r>
              <a:rPr lang="es-ES" dirty="0"/>
              <a:t>consumos de energía totales en el frente</a:t>
            </a:r>
            <a:br>
              <a:rPr lang="es-ES" dirty="0"/>
            </a:br>
            <a:r>
              <a:rPr lang="es-ES" dirty="0"/>
              <a:t>TABLA 2</a:t>
            </a:r>
          </a:p>
        </p:txBody>
      </p:sp>
    </p:spTree>
    <p:extLst>
      <p:ext uri="{BB962C8B-B14F-4D97-AF65-F5344CB8AC3E}">
        <p14:creationId xmlns:p14="http://schemas.microsoft.com/office/powerpoint/2010/main" val="543304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E35A9-F396-40FD-9AC5-4AAF0C54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139700"/>
            <a:ext cx="10769600" cy="1341120"/>
          </a:xfrm>
        </p:spPr>
        <p:txBody>
          <a:bodyPr>
            <a:normAutofit fontScale="90000"/>
          </a:bodyPr>
          <a:lstStyle/>
          <a:p>
            <a:r>
              <a:rPr lang="es-ES" dirty="0"/>
              <a:t>Las Hojas 4, naturales; 5, reciclados y 6, artificiales preguntan sobre el detalle de las operaciones de cada planta de tratamiento con la misma estructura: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105944-265A-4EE1-970D-94C532E9F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30926" r="28125" b="11296"/>
          <a:stretch/>
        </p:blipFill>
        <p:spPr>
          <a:xfrm>
            <a:off x="1562099" y="1892300"/>
            <a:ext cx="7925533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0C14E8-6178-4188-BA9B-DC676840C8ED}"/>
              </a:ext>
            </a:extLst>
          </p:cNvPr>
          <p:cNvSpPr/>
          <p:nvPr/>
        </p:nvSpPr>
        <p:spPr>
          <a:xfrm>
            <a:off x="1381760" y="366623"/>
            <a:ext cx="10810240" cy="61247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OBJETO</a:t>
            </a:r>
          </a:p>
          <a:p>
            <a:pPr>
              <a:spcBef>
                <a:spcPts val="0"/>
              </a:spcBef>
            </a:pPr>
            <a:endParaRPr lang="es-ES" sz="2800" b="1" dirty="0">
              <a:solidFill>
                <a:srgbClr val="003366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ACTUALIZAR las </a:t>
            </a:r>
            <a:r>
              <a:rPr lang="es-ES" sz="2800" b="1" dirty="0" err="1">
                <a:solidFill>
                  <a:srgbClr val="003366"/>
                </a:solidFill>
                <a:latin typeface="Calibri" pitchFamily="34" charset="0"/>
              </a:rPr>
              <a:t>DAPs</a:t>
            </a: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 de ARIDOS ya publicadas</a:t>
            </a:r>
            <a:endParaRPr lang="es-ES" sz="2800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UNE EN 12620. Áridos para hormigón.</a:t>
            </a: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UNE EN 13043. Áridos para mezclas bituminosas y tratamientos superficiales de carreteras, aeropuertos y otras zonas pavimentadas.</a:t>
            </a: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UNE EN 13139. Áridos para morteros.</a:t>
            </a: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UNE EN 13242. Áridos para capas granulares y capas tratadas con conglomerados hidráulicos para uso en capas estructurales de firmes.</a:t>
            </a:r>
          </a:p>
          <a:p>
            <a:pPr marL="723900" lvl="1" indent="-266700">
              <a:buFont typeface="Wingdings" pitchFamily="2" charset="2"/>
              <a:buChar char="§"/>
            </a:pPr>
            <a:endParaRPr lang="es-ES" sz="2800" dirty="0">
              <a:solidFill>
                <a:srgbClr val="003366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Según:</a:t>
            </a: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UNE-EN 15804:2012+A2. Declaraciones ambientales de producto.</a:t>
            </a: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ISO 14025:2010. Etiquetas ambientales tipo III</a:t>
            </a:r>
          </a:p>
        </p:txBody>
      </p:sp>
    </p:spTree>
    <p:extLst>
      <p:ext uri="{BB962C8B-B14F-4D97-AF65-F5344CB8AC3E}">
        <p14:creationId xmlns:p14="http://schemas.microsoft.com/office/powerpoint/2010/main" val="193225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A9753-5834-45F9-A28A-510EBDB5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dirty="0"/>
              <a:t>Antes de la tabla 3 y siguientes, para cada tipo de áridos, ha de cumplimentarse unas tablas informativas adicionales:</a:t>
            </a:r>
            <a:br>
              <a:rPr lang="es-ES" dirty="0"/>
            </a:br>
            <a:br>
              <a:rPr lang="es-ES" dirty="0"/>
            </a:br>
            <a:r>
              <a:rPr lang="es-ES" dirty="0"/>
              <a:t>Datos de la instalación</a:t>
            </a:r>
            <a:br>
              <a:rPr lang="es-ES" dirty="0"/>
            </a:br>
            <a:r>
              <a:rPr lang="es-ES" dirty="0"/>
              <a:t>Características de la instalación</a:t>
            </a:r>
            <a:br>
              <a:rPr lang="es-ES" dirty="0"/>
            </a:br>
            <a:r>
              <a:rPr lang="es-ES" dirty="0"/>
              <a:t>Personal de la instalación</a:t>
            </a:r>
            <a:br>
              <a:rPr lang="es-ES" dirty="0"/>
            </a:br>
            <a:r>
              <a:rPr lang="es-ES" dirty="0"/>
              <a:t>Operaciones subcontratadas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010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D83EB-C16F-49E2-96A9-958276C7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 áridos NATURALES</a:t>
            </a:r>
            <a:br>
              <a:rPr lang="es-ES" dirty="0"/>
            </a:br>
            <a:r>
              <a:rPr lang="es-ES" dirty="0"/>
              <a:t>TABLA 3. PRODUCCIONES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09134F-B166-45CF-85FC-B005EADD0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30185" r="19688" b="27037"/>
          <a:stretch/>
        </p:blipFill>
        <p:spPr>
          <a:xfrm>
            <a:off x="403678" y="2768600"/>
            <a:ext cx="11384643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6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3ED496-ADFE-40B7-BC8D-04DF96018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44444" r="14896" b="16481"/>
          <a:stretch/>
        </p:blipFill>
        <p:spPr>
          <a:xfrm>
            <a:off x="203200" y="3048000"/>
            <a:ext cx="11956538" cy="31496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8B56EF0-AC1B-466A-95A4-3CD18CF0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0"/>
            <a:ext cx="10769600" cy="1341120"/>
          </a:xfrm>
        </p:spPr>
        <p:txBody>
          <a:bodyPr>
            <a:normAutofit fontScale="90000"/>
          </a:bodyPr>
          <a:lstStyle/>
          <a:p>
            <a:r>
              <a:rPr lang="es-ES" dirty="0"/>
              <a:t>Para áridos NATURALES</a:t>
            </a:r>
            <a:br>
              <a:rPr lang="es-ES" dirty="0"/>
            </a:br>
            <a:r>
              <a:rPr lang="es-ES" dirty="0"/>
              <a:t>TABLA 4 Y 4.1 consumos de energía distribuidos por  tipo operación</a:t>
            </a:r>
          </a:p>
        </p:txBody>
      </p:sp>
    </p:spTree>
    <p:extLst>
      <p:ext uri="{BB962C8B-B14F-4D97-AF65-F5344CB8AC3E}">
        <p14:creationId xmlns:p14="http://schemas.microsoft.com/office/powerpoint/2010/main" val="2405260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720C238-6792-4ED0-B7CC-4B8B726B2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" t="50000" r="15313" b="21667"/>
          <a:stretch/>
        </p:blipFill>
        <p:spPr>
          <a:xfrm>
            <a:off x="177800" y="3429000"/>
            <a:ext cx="11805356" cy="22606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91C3C2-67F1-4ADD-BEE5-6DD39E3ABC71}"/>
              </a:ext>
            </a:extLst>
          </p:cNvPr>
          <p:cNvSpPr txBox="1">
            <a:spLocks/>
          </p:cNvSpPr>
          <p:nvPr/>
        </p:nvSpPr>
        <p:spPr>
          <a:xfrm>
            <a:off x="1213556" y="586740"/>
            <a:ext cx="10769600" cy="1341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Para áridos NATURALES</a:t>
            </a:r>
            <a:br>
              <a:rPr lang="es-ES" dirty="0"/>
            </a:br>
            <a:r>
              <a:rPr lang="es-ES" dirty="0"/>
              <a:t>TABLA 4 Y 4.1 consumos de energía distribuidos por  tipo de producto</a:t>
            </a:r>
          </a:p>
        </p:txBody>
      </p:sp>
    </p:spTree>
    <p:extLst>
      <p:ext uri="{BB962C8B-B14F-4D97-AF65-F5344CB8AC3E}">
        <p14:creationId xmlns:p14="http://schemas.microsoft.com/office/powerpoint/2010/main" val="3902418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8C4F1-E47C-41AB-9992-40BF8386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Para áridos NATURALES</a:t>
            </a:r>
            <a:br>
              <a:rPr lang="es-ES" dirty="0"/>
            </a:br>
            <a:r>
              <a:rPr lang="es-ES" dirty="0"/>
              <a:t>TABLAS 5.1 Y 5.2 RESIDUOS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8AA406-0D41-4CD6-9EA8-228C8855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" t="34815" r="60207" b="22592"/>
          <a:stretch/>
        </p:blipFill>
        <p:spPr>
          <a:xfrm>
            <a:off x="241300" y="2257425"/>
            <a:ext cx="5466478" cy="3436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A065ED-74D5-4C5E-982C-CCCCDDCE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" t="37667" r="60000" b="16112"/>
          <a:stretch/>
        </p:blipFill>
        <p:spPr>
          <a:xfrm>
            <a:off x="5936378" y="1943100"/>
            <a:ext cx="6208631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5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B1E35-AFEE-4F7A-9A00-F42B8A2C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400" y="434340"/>
            <a:ext cx="7556500" cy="1341120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/>
              <a:t>Para áridos NATURALES</a:t>
            </a:r>
            <a:br>
              <a:rPr lang="es-ES" dirty="0"/>
            </a:br>
            <a:br>
              <a:rPr lang="es-ES" dirty="0"/>
            </a:br>
            <a:r>
              <a:rPr lang="es-ES" dirty="0"/>
              <a:t>CONSUMOS DE AGUA</a:t>
            </a:r>
            <a:br>
              <a:rPr lang="es-ES" dirty="0"/>
            </a:br>
            <a:br>
              <a:rPr lang="es-ES" dirty="0"/>
            </a:br>
            <a:r>
              <a:rPr lang="es-ES" sz="3100" i="0" u="none" strike="noStrike" dirty="0">
                <a:effectLst/>
                <a:latin typeface="Calibri" panose="020F0502020204030204" pitchFamily="34" charset="0"/>
              </a:rPr>
              <a:t>Tabla 6.1 - Captación de agua primaria por origen (entradas de agua)</a:t>
            </a:r>
            <a:br>
              <a:rPr lang="es-ES" sz="3100" i="0" u="none" strike="noStrike" dirty="0">
                <a:effectLst/>
                <a:latin typeface="Calibri" panose="020F0502020204030204" pitchFamily="34" charset="0"/>
              </a:rPr>
            </a:br>
            <a:r>
              <a:rPr lang="es-ES" sz="3100" i="0" u="none" strike="noStrike" dirty="0">
                <a:effectLst/>
                <a:latin typeface="Calibri" panose="020F0502020204030204" pitchFamily="34" charset="0"/>
              </a:rPr>
              <a:t>Tabla 6.2 - Vertidos de agua (salidas del agua)</a:t>
            </a:r>
            <a:br>
              <a:rPr lang="es-ES" sz="3100" i="0" u="none" strike="noStrike" dirty="0">
                <a:effectLst/>
                <a:latin typeface="Calibri" panose="020F0502020204030204" pitchFamily="34" charset="0"/>
              </a:rPr>
            </a:br>
            <a:r>
              <a:rPr lang="es-ES" sz="3100" i="0" u="none" strike="noStrike" dirty="0">
                <a:effectLst/>
                <a:latin typeface="Calibri" panose="020F0502020204030204" pitchFamily="34" charset="0"/>
              </a:rPr>
              <a:t>Tabla 6.3 - Uso del consumo de agua (asociadas a las operaciones)</a:t>
            </a:r>
            <a:br>
              <a:rPr lang="es-ES" sz="3100" i="0" u="none" strike="noStrike" dirty="0">
                <a:effectLst/>
                <a:latin typeface="Calibri" panose="020F0502020204030204" pitchFamily="34" charset="0"/>
              </a:rPr>
            </a:br>
            <a:r>
              <a:rPr lang="es-ES" sz="3100" i="0" u="none" strike="noStrike" dirty="0">
                <a:effectLst/>
                <a:latin typeface="Calibri" panose="020F0502020204030204" pitchFamily="34" charset="0"/>
              </a:rPr>
              <a:t>Tabla 6.4 - Pérdidas de agua</a:t>
            </a:r>
            <a:endParaRPr lang="es-ES" sz="31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51726E-191B-4415-B05A-F0877FD51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" t="21481" r="76250" b="18333"/>
          <a:stretch/>
        </p:blipFill>
        <p:spPr>
          <a:xfrm>
            <a:off x="127000" y="1473199"/>
            <a:ext cx="3492500" cy="52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5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DD922F-2275-40F1-9048-71B089F9D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t="25555" r="52604" b="31667"/>
          <a:stretch/>
        </p:blipFill>
        <p:spPr>
          <a:xfrm>
            <a:off x="241299" y="1752600"/>
            <a:ext cx="8797197" cy="46609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88DE6AD-513F-416F-A367-8E5C1B31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100" y="249238"/>
            <a:ext cx="10769600" cy="1341438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/>
              <a:t>Para áridos NATURALES</a:t>
            </a:r>
            <a:br>
              <a:rPr lang="es-ES" dirty="0"/>
            </a:br>
            <a:r>
              <a:rPr lang="es-ES" dirty="0"/>
              <a:t>Consumibles, tabla 7</a:t>
            </a:r>
            <a:br>
              <a:rPr lang="es-ES" sz="3100" i="0" u="none" strike="noStrike" dirty="0">
                <a:effectLst/>
                <a:latin typeface="Calibri" panose="020F0502020204030204" pitchFamily="34" charset="0"/>
              </a:rPr>
            </a:br>
            <a:endParaRPr lang="es-ES" sz="3100" dirty="0"/>
          </a:p>
        </p:txBody>
      </p:sp>
    </p:spTree>
    <p:extLst>
      <p:ext uri="{BB962C8B-B14F-4D97-AF65-F5344CB8AC3E}">
        <p14:creationId xmlns:p14="http://schemas.microsoft.com/office/powerpoint/2010/main" val="3763941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BDDCE-EF4E-4229-ACAD-661FFE85A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Para áridos NATURALES</a:t>
            </a:r>
            <a:br>
              <a:rPr lang="es-ES" dirty="0"/>
            </a:br>
            <a:r>
              <a:rPr lang="es-ES" dirty="0"/>
              <a:t>Distancias y modos de transporte</a:t>
            </a:r>
            <a:br>
              <a:rPr lang="es-ES" dirty="0"/>
            </a:br>
            <a:r>
              <a:rPr lang="es-ES" dirty="0"/>
              <a:t>Tabla8, hasta clientes (informativo)</a:t>
            </a:r>
            <a:br>
              <a:rPr lang="es-ES" dirty="0"/>
            </a:br>
            <a:r>
              <a:rPr lang="es-ES" dirty="0"/>
              <a:t>Tabla 9 otras MMPP hasta planta de tratamiento</a:t>
            </a:r>
            <a:br>
              <a:rPr lang="es-ES" dirty="0"/>
            </a:br>
            <a:r>
              <a:rPr lang="es-ES" dirty="0"/>
              <a:t>Tabla 10 combustibles a planta 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1BE544-8DC1-41FF-96DE-E295BD23A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" t="22407" r="4896" b="14630"/>
          <a:stretch/>
        </p:blipFill>
        <p:spPr>
          <a:xfrm>
            <a:off x="241300" y="2775078"/>
            <a:ext cx="10134600" cy="38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5A3DD-F8D7-A349-B8A0-2C08AB43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544889"/>
            <a:ext cx="10769600" cy="1341120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/>
              <a:t>Materiales de apoyo</a:t>
            </a:r>
            <a:br>
              <a:rPr lang="es-ES" dirty="0"/>
            </a:br>
            <a:br>
              <a:rPr lang="es-ES" dirty="0"/>
            </a:br>
            <a:r>
              <a:rPr lang="es-ES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Guía Técnica para la recopilación de datos</a:t>
            </a:r>
            <a:br>
              <a:rPr lang="es-ES" sz="36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s-ES" sz="3600" b="1" dirty="0">
                <a:solidFill>
                  <a:srgbClr val="92D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Versión 3 – 31 de agosto de 2023</a:t>
            </a:r>
            <a:br>
              <a:rPr lang="es-ES" sz="3600" b="1" dirty="0">
                <a:solidFill>
                  <a:srgbClr val="92D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3600" b="1" dirty="0">
                <a:solidFill>
                  <a:srgbClr val="92D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6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Diagramas de flujo</a:t>
            </a:r>
            <a:br>
              <a:rPr lang="es-ES" sz="36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s-ES" sz="36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s-ES" sz="36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6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Apoyo técnico </a:t>
            </a:r>
            <a:r>
              <a:rPr lang="es-ES" sz="3600" b="1" dirty="0" err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FdA</a:t>
            </a:r>
            <a:r>
              <a:rPr lang="es-ES" sz="36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e IECA</a:t>
            </a:r>
            <a:br>
              <a:rPr lang="es-ES" sz="3600" b="1" dirty="0">
                <a:solidFill>
                  <a:srgbClr val="92D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3600" b="1" dirty="0">
                <a:solidFill>
                  <a:srgbClr val="92D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3600" b="1" dirty="0">
                <a:solidFill>
                  <a:srgbClr val="92D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D0F2C2-A20E-714C-A2D0-D5EAA7D76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383" y="2820315"/>
            <a:ext cx="3213418" cy="33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61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xterior, naturaleza, montaña, pista&#10;&#10;Descripción generada automáticamente">
            <a:extLst>
              <a:ext uri="{FF2B5EF4-FFF2-40B4-BE49-F238E27FC236}">
                <a16:creationId xmlns:a16="http://schemas.microsoft.com/office/drawing/2014/main" id="{39E29BAE-AD7B-404E-AD02-8A30EF3D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" y="0"/>
            <a:ext cx="6085840" cy="6858000"/>
          </a:xfrm>
          <a:prstGeom prst="rect">
            <a:avLst/>
          </a:prstGeom>
        </p:spPr>
      </p:pic>
      <p:pic>
        <p:nvPicPr>
          <p:cNvPr id="12" name="Imagen 11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2316B4A9-B4A4-F64E-A4C5-95D3EE6BE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39" y="0"/>
            <a:ext cx="6096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5AB9438-B830-6947-AAFC-5D334ED4B394}"/>
              </a:ext>
            </a:extLst>
          </p:cNvPr>
          <p:cNvSpPr/>
          <p:nvPr/>
        </p:nvSpPr>
        <p:spPr>
          <a:xfrm>
            <a:off x="1" y="0"/>
            <a:ext cx="1218183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0000">
                <a:schemeClr val="bg1"/>
              </a:gs>
              <a:gs pos="6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64E0F0-F961-0147-8147-E735F6120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448" y="1346914"/>
            <a:ext cx="4676541" cy="3224372"/>
          </a:xfrm>
        </p:spPr>
        <p:txBody>
          <a:bodyPr anchor="ctr">
            <a:normAutofit/>
          </a:bodyPr>
          <a:lstStyle/>
          <a:p>
            <a:r>
              <a:rPr lang="es-ES" dirty="0"/>
              <a:t>Gracias por su atención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9A4196-79E2-B14C-80A6-F321529F68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968" y="4571286"/>
            <a:ext cx="4127500" cy="1879600"/>
          </a:xfrm>
          <a:prstGeom prst="rect">
            <a:avLst/>
          </a:prstGeom>
        </p:spPr>
      </p:pic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FD74A96-1557-554D-8C3B-E6891596F2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48" y="57857"/>
            <a:ext cx="2458720" cy="12662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CA8BC1B-F565-584C-9CCC-7A0A98EB8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834" y="241078"/>
            <a:ext cx="2499436" cy="8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81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281 0.24861 L 0.25068 -0.11455" pathEditMode="relative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068 -0.11455 L -0.14313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4313 -0.24861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73C8627-1487-4F35-A23C-9849624EB7F1}"/>
              </a:ext>
            </a:extLst>
          </p:cNvPr>
          <p:cNvSpPr/>
          <p:nvPr/>
        </p:nvSpPr>
        <p:spPr>
          <a:xfrm>
            <a:off x="1499228" y="366623"/>
            <a:ext cx="9361812" cy="61247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3900" lvl="1" indent="-266700">
              <a:buFont typeface="Wingdings" pitchFamily="2" charset="2"/>
              <a:buChar char="§"/>
            </a:pPr>
            <a:endParaRPr lang="es-ES" sz="2800" dirty="0">
              <a:solidFill>
                <a:srgbClr val="003366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Para:</a:t>
            </a:r>
          </a:p>
          <a:p>
            <a:pPr>
              <a:spcBef>
                <a:spcPts val="0"/>
              </a:spcBef>
            </a:pPr>
            <a:endParaRPr lang="es-ES" sz="2800" b="1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Áridos naturales</a:t>
            </a: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, donde el análisis se centrará en modelizar los áridos procedentes de machaqueo y de gravera.</a:t>
            </a: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Áridos artificiales</a:t>
            </a: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, en función del proceso industrial del que proceden, de la aplicación del principio quien contamina paga y del tratamiento posterior de árido antes de su expedición.</a:t>
            </a: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Áridos reciclados</a:t>
            </a:r>
            <a:r>
              <a:rPr lang="es-ES" sz="2800" dirty="0">
                <a:solidFill>
                  <a:srgbClr val="003366"/>
                </a:solidFill>
                <a:latin typeface="Calibri" pitchFamily="34" charset="0"/>
              </a:rPr>
              <a:t>, en función de la naturaleza del mismo y del tratamiento necesario para su uso.</a:t>
            </a: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</a:pPr>
            <a:endParaRPr lang="es-ES" sz="2800" b="1" dirty="0">
              <a:solidFill>
                <a:srgbClr val="003366"/>
              </a:solidFill>
              <a:latin typeface="Calibri" pitchFamily="34" charset="0"/>
            </a:endParaRPr>
          </a:p>
          <a:p>
            <a:pPr marL="723900" lvl="1" indent="-266700">
              <a:buFont typeface="Wingdings" pitchFamily="2" charset="2"/>
              <a:buChar char="§"/>
            </a:pPr>
            <a:endParaRPr lang="en-US" sz="280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4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DAE4A97-7B32-43B6-9190-7FE4846FBC0C}"/>
              </a:ext>
            </a:extLst>
          </p:cNvPr>
          <p:cNvSpPr/>
          <p:nvPr/>
        </p:nvSpPr>
        <p:spPr>
          <a:xfrm>
            <a:off x="1540756" y="775405"/>
            <a:ext cx="9838444" cy="56938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CONTENIDOS: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FF0000"/>
                </a:solidFill>
                <a:latin typeface="Calibri" pitchFamily="34" charset="0"/>
              </a:rPr>
              <a:t>Quién</a:t>
            </a: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 declara: FdA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Alcance de la declaración:</a:t>
            </a:r>
          </a:p>
          <a:p>
            <a:pPr marL="914400" lvl="3"/>
            <a:r>
              <a:rPr lang="es-ES" sz="2800" b="1" dirty="0">
                <a:solidFill>
                  <a:srgbClr val="FF0000"/>
                </a:solidFill>
                <a:latin typeface="Calibri" pitchFamily="34" charset="0"/>
              </a:rPr>
              <a:t>Qué</a:t>
            </a: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 se declara:</a:t>
            </a:r>
          </a:p>
          <a:p>
            <a:pPr marL="1714500" lvl="4" indent="-342900">
              <a:buFont typeface="Courier New" panose="02070309020205020404" pitchFamily="49" charset="0"/>
              <a:buChar char="o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 Familia de producto (tres áridos según su naturaleza)</a:t>
            </a:r>
          </a:p>
          <a:p>
            <a:pPr marL="1714500" lvl="4" indent="-342900">
              <a:buFont typeface="Courier New" panose="02070309020205020404" pitchFamily="49" charset="0"/>
              <a:buChar char="o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 DAP promedio</a:t>
            </a:r>
          </a:p>
          <a:p>
            <a:pPr marL="2171700" lvl="5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de qué fabricantes</a:t>
            </a:r>
          </a:p>
          <a:p>
            <a:pPr marL="2171700" lvl="5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a qué año de producción corresponde ¿2019?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endParaRPr lang="es-ES" sz="2800" b="1" dirty="0">
              <a:solidFill>
                <a:srgbClr val="003366"/>
              </a:solidFill>
              <a:latin typeface="Calibri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Ciclo de vida y conformidad</a:t>
            </a:r>
          </a:p>
          <a:p>
            <a:pPr marL="914400" lvl="3"/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Con respecto a qué normas de sistema</a:t>
            </a:r>
          </a:p>
          <a:p>
            <a:pPr marL="914400" lvl="3"/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En qué Operador de Programa (Global EPD AENOR)</a:t>
            </a:r>
          </a:p>
          <a:p>
            <a:pPr marL="914400" lvl="3"/>
            <a:endParaRPr lang="es-ES" sz="28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9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E530B6-7CCE-4AA8-AC4C-76F8F8D6C570}"/>
              </a:ext>
            </a:extLst>
          </p:cNvPr>
          <p:cNvSpPr>
            <a:spLocks noGrp="1"/>
          </p:cNvSpPr>
          <p:nvPr/>
        </p:nvSpPr>
        <p:spPr>
          <a:xfrm>
            <a:off x="8180039" y="58319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5723B9-2B19-4865-8D3B-61F6FA741DB8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8D063D2-4D28-4922-A320-2B3C97E43BDA}"/>
              </a:ext>
            </a:extLst>
          </p:cNvPr>
          <p:cNvSpPr/>
          <p:nvPr/>
        </p:nvSpPr>
        <p:spPr>
          <a:xfrm>
            <a:off x="286625" y="1512459"/>
            <a:ext cx="10415240" cy="52629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CONTENIDOS: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Análisis de Ciclo de Vida</a:t>
            </a:r>
          </a:p>
          <a:p>
            <a:pPr marL="1257300" lvl="3" indent="-342900">
              <a:buFont typeface="Wingdings" panose="05000000000000000000" pitchFamily="2" charset="2"/>
              <a:buChar char="v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Tipo: </a:t>
            </a:r>
            <a:r>
              <a:rPr lang="es-ES" sz="2800" b="1" dirty="0">
                <a:solidFill>
                  <a:srgbClr val="FF0000"/>
                </a:solidFill>
                <a:latin typeface="Calibri" pitchFamily="34" charset="0"/>
              </a:rPr>
              <a:t>cuna-puerta</a:t>
            </a:r>
          </a:p>
          <a:p>
            <a:pPr marL="1257300" lvl="3" indent="-342900">
              <a:buFont typeface="Wingdings" panose="05000000000000000000" pitchFamily="2" charset="2"/>
              <a:buChar char="v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Referencia a la encuesta realizada a fabricantes</a:t>
            </a:r>
          </a:p>
          <a:p>
            <a:pPr marL="1257300" lvl="3" indent="-342900">
              <a:buFont typeface="Wingdings" panose="05000000000000000000" pitchFamily="2" charset="2"/>
              <a:buChar char="v"/>
            </a:pPr>
            <a:r>
              <a:rPr lang="es-ES" sz="2800" b="1" dirty="0">
                <a:solidFill>
                  <a:schemeClr val="tx2"/>
                </a:solidFill>
                <a:latin typeface="Calibri" pitchFamily="34" charset="0"/>
              </a:rPr>
              <a:t>Referencia al inventario medio realizado</a:t>
            </a:r>
          </a:p>
          <a:p>
            <a:pPr marL="1257300" lvl="3" indent="-342900">
              <a:buFont typeface="Wingdings" panose="05000000000000000000" pitchFamily="2" charset="2"/>
              <a:buChar char="v"/>
            </a:pPr>
            <a:r>
              <a:rPr lang="es-ES" sz="2800" b="1" dirty="0">
                <a:solidFill>
                  <a:schemeClr val="tx2"/>
                </a:solidFill>
                <a:latin typeface="Calibri" pitchFamily="34" charset="0"/>
              </a:rPr>
              <a:t>Referencia a la(s) BBDD utilizadas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Unidad declarada </a:t>
            </a:r>
            <a:r>
              <a:rPr lang="es-ES" sz="2800" b="1" dirty="0">
                <a:solidFill>
                  <a:srgbClr val="FF0000"/>
                </a:solidFill>
                <a:latin typeface="Calibri" pitchFamily="34" charset="0"/>
              </a:rPr>
              <a:t>1 tonelada</a:t>
            </a:r>
            <a:endParaRPr lang="es-ES" sz="2800" b="1" baseline="30000" dirty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Criterios de asignación y corte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Procesos upstream</a:t>
            </a:r>
          </a:p>
          <a:p>
            <a:pPr marL="800100" lvl="2" indent="-342900">
              <a:buFont typeface="Wingdings" panose="05000000000000000000" pitchFamily="2" charset="2"/>
              <a:buChar char="v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Proceso de extracción/tratamiento/origen </a:t>
            </a:r>
            <a:r>
              <a:rPr lang="es-ES" sz="2800" b="1" dirty="0">
                <a:solidFill>
                  <a:srgbClr val="FF0000"/>
                </a:solidFill>
                <a:latin typeface="Calibri" pitchFamily="34" charset="0"/>
              </a:rPr>
              <a:t>de cada MMPP </a:t>
            </a: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y fuente de datos</a:t>
            </a:r>
          </a:p>
          <a:p>
            <a:pPr marL="800100" lvl="2" indent="-342900">
              <a:buFont typeface="Wingdings" panose="05000000000000000000" pitchFamily="2" charset="2"/>
              <a:buChar char="v"/>
            </a:pPr>
            <a:r>
              <a:rPr lang="es-ES" sz="2800" b="1" dirty="0">
                <a:solidFill>
                  <a:srgbClr val="003366"/>
                </a:solidFill>
                <a:latin typeface="Calibri" pitchFamily="34" charset="0"/>
              </a:rPr>
              <a:t>Distancias y tipo de transporte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19766C-C1EE-42C1-9734-3168FC7D6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28990" r="33463" b="26188"/>
          <a:stretch/>
        </p:blipFill>
        <p:spPr>
          <a:xfrm>
            <a:off x="6410960" y="344169"/>
            <a:ext cx="5394547" cy="24660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80BFB9-B69D-445F-8A3C-56C5351FFEFD}"/>
              </a:ext>
            </a:extLst>
          </p:cNvPr>
          <p:cNvSpPr/>
          <p:nvPr/>
        </p:nvSpPr>
        <p:spPr>
          <a:xfrm>
            <a:off x="6957675" y="132854"/>
            <a:ext cx="900297" cy="17430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80BFCB3-E7A9-48CB-A861-675421F3A979}"/>
              </a:ext>
            </a:extLst>
          </p:cNvPr>
          <p:cNvSpPr/>
          <p:nvPr/>
        </p:nvSpPr>
        <p:spPr>
          <a:xfrm>
            <a:off x="7110945" y="132854"/>
            <a:ext cx="57419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rgbClr val="FF0000"/>
                </a:solidFill>
                <a:latin typeface="Calibri" pitchFamily="34" charset="0"/>
              </a:rPr>
              <a:t>A1-A3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43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A4428C9-3ECF-4546-B7C5-4084F413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DAP Áridos</a:t>
            </a:r>
            <a:br>
              <a:rPr lang="es-ES" dirty="0"/>
            </a:br>
            <a:r>
              <a:rPr lang="es-ES" dirty="0"/>
              <a:t>Cuestionario Excel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B98DAF-5531-A543-8CEC-B4C12D4D8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65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4F9D33-14C9-4A59-A6C7-2C9BB9CC2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5" t="24814" r="11042" b="12408"/>
          <a:stretch/>
        </p:blipFill>
        <p:spPr>
          <a:xfrm>
            <a:off x="441615" y="1447800"/>
            <a:ext cx="11308769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4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86EF1D00-5E20-4EB2-B9C4-F09C167EC8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533768"/>
            <a:ext cx="11207750" cy="60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6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771A8-DF19-B14C-BDDB-B3D571830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Cuestionario – 8 hojas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F903634-1B95-4F18-946A-D3D87BB24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t="27593" r="11667" b="9444"/>
          <a:stretch/>
        </p:blipFill>
        <p:spPr>
          <a:xfrm>
            <a:off x="1562100" y="762000"/>
            <a:ext cx="9499600" cy="431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62D7E5-F05C-486F-A2A1-41C07AD1A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1" t="42778" r="11562" b="50000"/>
          <a:stretch/>
        </p:blipFill>
        <p:spPr>
          <a:xfrm>
            <a:off x="1562100" y="5080000"/>
            <a:ext cx="9499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32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6906</TotalTime>
  <Words>707</Words>
  <Application>Microsoft Office PowerPoint</Application>
  <PresentationFormat>Panorámica</PresentationFormat>
  <Paragraphs>77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Courier New</vt:lpstr>
      <vt:lpstr>Times New Roman</vt:lpstr>
      <vt:lpstr>Wingdings</vt:lpstr>
      <vt:lpstr>Tema de Office</vt:lpstr>
      <vt:lpstr>Declaración Ambiental de Producto</vt:lpstr>
      <vt:lpstr>Presentación de PowerPoint</vt:lpstr>
      <vt:lpstr>Presentación de PowerPoint</vt:lpstr>
      <vt:lpstr>Presentación de PowerPoint</vt:lpstr>
      <vt:lpstr>Presentación de PowerPoint</vt:lpstr>
      <vt:lpstr>DAP Áridos Cuestionario Excel</vt:lpstr>
      <vt:lpstr>Presentación de PowerPoint</vt:lpstr>
      <vt:lpstr>Presentación de PowerPoint</vt:lpstr>
      <vt:lpstr>Cuestionario – 8 hojas</vt:lpstr>
      <vt:lpstr>Antes de empezar, relleno de celdas</vt:lpstr>
      <vt:lpstr>Identificación</vt:lpstr>
      <vt:lpstr>Tipo de centro</vt:lpstr>
      <vt:lpstr>Tipo de áridos producidos Áridos naturales</vt:lpstr>
      <vt:lpstr>Tipo de áridos producidos Áridos reciclados</vt:lpstr>
      <vt:lpstr>Tipo de áridos producidos Áridos artificiales</vt:lpstr>
      <vt:lpstr>Daps áridos naturales explotación </vt:lpstr>
      <vt:lpstr>Daps áridos naturales explotación  consumos anuales EXPLOSIVOS TABLA 1</vt:lpstr>
      <vt:lpstr>Daps áridos naturales explotación  consumos de energía totales en el frente TABLA 2</vt:lpstr>
      <vt:lpstr>Las Hojas 4, naturales; 5, reciclados y 6, artificiales preguntan sobre el detalle de las operaciones de cada planta de tratamiento con la misma estructura:  </vt:lpstr>
      <vt:lpstr>Antes de la tabla 3 y siguientes, para cada tipo de áridos, ha de cumplimentarse unas tablas informativas adicionales:  Datos de la instalación Características de la instalación Personal de la instalación Operaciones subcontratadas  </vt:lpstr>
      <vt:lpstr>Para áridos NATURALES TABLA 3. PRODUCCIONES</vt:lpstr>
      <vt:lpstr>Para áridos NATURALES TABLA 4 Y 4.1 consumos de energía distribuidos por  tipo operación</vt:lpstr>
      <vt:lpstr>Presentación de PowerPoint</vt:lpstr>
      <vt:lpstr>Para áridos NATURALES TABLAS 5.1 Y 5.2 RESIDUOS </vt:lpstr>
      <vt:lpstr>Para áridos NATURALES  CONSUMOS DE AGUA  Tabla 6.1 - Captación de agua primaria por origen (entradas de agua) Tabla 6.2 - Vertidos de agua (salidas del agua) Tabla 6.3 - Uso del consumo de agua (asociadas a las operaciones) Tabla 6.4 - Pérdidas de agua</vt:lpstr>
      <vt:lpstr>Para áridos NATURALES Consumibles, tabla 7 </vt:lpstr>
      <vt:lpstr>Para áridos NATURALES Distancias y modos de transporte Tabla8, hasta clientes (informativo) Tabla 9 otras MMPP hasta planta de tratamiento Tabla 10 combustibles a planta  </vt:lpstr>
      <vt:lpstr>Materiales de apoyo  Guía Técnica para la recopilación de datos Versión 3 – 31 de agosto de 2023  Diagramas de flujo   Apoyo técnico FdA e IECA    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 Luaces Frades</dc:creator>
  <cp:lastModifiedBy>Arturo Alarcon</cp:lastModifiedBy>
  <cp:revision>90</cp:revision>
  <dcterms:created xsi:type="dcterms:W3CDTF">2020-06-13T17:13:49Z</dcterms:created>
  <dcterms:modified xsi:type="dcterms:W3CDTF">2023-10-11T12:05:53Z</dcterms:modified>
</cp:coreProperties>
</file>